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7" r:id="rId2"/>
    <p:sldId id="308" r:id="rId3"/>
    <p:sldId id="288" r:id="rId4"/>
    <p:sldId id="274" r:id="rId5"/>
    <p:sldId id="289" r:id="rId6"/>
    <p:sldId id="287" r:id="rId7"/>
    <p:sldId id="290" r:id="rId8"/>
    <p:sldId id="292" r:id="rId9"/>
    <p:sldId id="294" r:id="rId10"/>
    <p:sldId id="293" r:id="rId11"/>
    <p:sldId id="291" r:id="rId12"/>
    <p:sldId id="298" r:id="rId13"/>
    <p:sldId id="300" r:id="rId14"/>
    <p:sldId id="301" r:id="rId15"/>
    <p:sldId id="338" r:id="rId16"/>
    <p:sldId id="305" r:id="rId17"/>
    <p:sldId id="307" r:id="rId18"/>
    <p:sldId id="302" r:id="rId19"/>
    <p:sldId id="303" r:id="rId20"/>
    <p:sldId id="304" r:id="rId21"/>
    <p:sldId id="339" r:id="rId22"/>
    <p:sldId id="320" r:id="rId23"/>
    <p:sldId id="321" r:id="rId24"/>
    <p:sldId id="322" r:id="rId25"/>
    <p:sldId id="326" r:id="rId26"/>
    <p:sldId id="336" r:id="rId27"/>
    <p:sldId id="337" r:id="rId28"/>
    <p:sldId id="331" r:id="rId29"/>
    <p:sldId id="332" r:id="rId30"/>
    <p:sldId id="333" r:id="rId31"/>
    <p:sldId id="334" r:id="rId32"/>
    <p:sldId id="328" r:id="rId33"/>
    <p:sldId id="329" r:id="rId34"/>
    <p:sldId id="330" r:id="rId35"/>
    <p:sldId id="265" r:id="rId36"/>
    <p:sldId id="325" r:id="rId37"/>
    <p:sldId id="284" r:id="rId38"/>
    <p:sldId id="286" r:id="rId39"/>
    <p:sldId id="285" r:id="rId40"/>
    <p:sldId id="310" r:id="rId41"/>
    <p:sldId id="313" r:id="rId42"/>
    <p:sldId id="315" r:id="rId43"/>
    <p:sldId id="319" r:id="rId44"/>
    <p:sldId id="314" r:id="rId45"/>
    <p:sldId id="312" r:id="rId46"/>
    <p:sldId id="316" r:id="rId47"/>
    <p:sldId id="317" r:id="rId48"/>
    <p:sldId id="31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701D"/>
    <a:srgbClr val="EBEDF2"/>
    <a:srgbClr val="FFCF52"/>
    <a:srgbClr val="FDF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55" autoAdjust="0"/>
    <p:restoredTop sz="96301" autoAdjust="0"/>
  </p:normalViewPr>
  <p:slideViewPr>
    <p:cSldViewPr snapToGrid="0" showGuides="1">
      <p:cViewPr>
        <p:scale>
          <a:sx n="100" d="100"/>
          <a:sy n="100" d="100"/>
        </p:scale>
        <p:origin x="1044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151FA-B384-F346-B249-1C7606628C41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31ED4-E08A-FF4A-9171-536F7D374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wSQL#cite_note-aslett2012-1" TargetMode="External"/><Relationship Id="rId3" Type="http://schemas.openxmlformats.org/officeDocument/2006/relationships/hyperlink" Target="https://en.wikipedia.org/wiki/Relational_database_management_system" TargetMode="External"/><Relationship Id="rId7" Type="http://schemas.openxmlformats.org/officeDocument/2006/relationships/hyperlink" Target="https://en.wikipedia.org/wiki/ACI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Online_transaction_processing" TargetMode="External"/><Relationship Id="rId5" Type="http://schemas.openxmlformats.org/officeDocument/2006/relationships/hyperlink" Target="https://en.wikipedia.org/wiki/NoSQL" TargetMode="External"/><Relationship Id="rId10" Type="http://schemas.openxmlformats.org/officeDocument/2006/relationships/hyperlink" Target="https://en.wikipedia.org/wiki/NewSQL#cite_note-highscalability-3" TargetMode="External"/><Relationship Id="rId4" Type="http://schemas.openxmlformats.org/officeDocument/2006/relationships/hyperlink" Target="https://en.wikipedia.org/wiki/Database_management_system" TargetMode="External"/><Relationship Id="rId9" Type="http://schemas.openxmlformats.org/officeDocument/2006/relationships/hyperlink" Target="https://en.wikipedia.org/wiki/NewSQL#cite_note-2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 to </a:t>
            </a:r>
            <a:r>
              <a:rPr lang="en-US" dirty="0" err="1"/>
              <a:t>serverless</a:t>
            </a:r>
            <a:endParaRPr lang="en-US" dirty="0"/>
          </a:p>
          <a:p>
            <a:r>
              <a:rPr lang="en-US" dirty="0"/>
              <a:t>Maturity model</a:t>
            </a:r>
          </a:p>
          <a:p>
            <a:r>
              <a:rPr lang="en-US" dirty="0" err="1"/>
              <a:t>Wardley</a:t>
            </a:r>
            <a:r>
              <a:rPr lang="en-US" dirty="0"/>
              <a:t> map, discussion on utilities</a:t>
            </a:r>
          </a:p>
          <a:p>
            <a:r>
              <a:rPr lang="en-US" dirty="0"/>
              <a:t>Benefits / ideas about how this changes everything</a:t>
            </a:r>
          </a:p>
          <a:p>
            <a:r>
              <a:rPr lang="en-US" dirty="0"/>
              <a:t>Adoption ideas</a:t>
            </a:r>
          </a:p>
          <a:p>
            <a:pPr lvl="1"/>
            <a:r>
              <a:rPr lang="en-US" dirty="0"/>
              <a:t>Focus on high value changes</a:t>
            </a:r>
          </a:p>
          <a:p>
            <a:r>
              <a:rPr lang="en-US" dirty="0"/>
              <a:t>Challenges to implement</a:t>
            </a:r>
          </a:p>
          <a:p>
            <a:r>
              <a:rPr lang="en-US" dirty="0"/>
              <a:t>Experiences at GameStop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56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people you’ve hired have built a mature DevOps and cloud company they already know about </a:t>
            </a:r>
            <a:r>
              <a:rPr lang="en-US" dirty="0" err="1"/>
              <a:t>serverless</a:t>
            </a:r>
            <a:r>
              <a:rPr lang="en-US" dirty="0"/>
              <a:t> and love it, and probably are already using it</a:t>
            </a:r>
          </a:p>
          <a:p>
            <a:r>
              <a:rPr lang="en-US" dirty="0"/>
              <a:t>If the people you’ve hired haven’t built a mature DevOps and cloud company</a:t>
            </a:r>
          </a:p>
          <a:p>
            <a:pPr lvl="1"/>
            <a:r>
              <a:rPr lang="en-US" dirty="0"/>
              <a:t>If they would like to but can’t for whatever reasons, they likely know about </a:t>
            </a:r>
            <a:r>
              <a:rPr lang="en-US" dirty="0" err="1"/>
              <a:t>serverless</a:t>
            </a:r>
            <a:r>
              <a:rPr lang="en-US" dirty="0"/>
              <a:t> and have used it on side projects and love it</a:t>
            </a:r>
          </a:p>
          <a:p>
            <a:pPr lvl="1"/>
            <a:r>
              <a:rPr lang="en-US" dirty="0"/>
              <a:t>If they aren’t pushing for DevOps or cloud there’s a good chance they don’t know anything about </a:t>
            </a:r>
            <a:r>
              <a:rPr lang="en-US" dirty="0" err="1"/>
              <a:t>serverless</a:t>
            </a:r>
            <a:r>
              <a:rPr lang="en-US" dirty="0"/>
              <a:t> (or DevOps practices in general)</a:t>
            </a:r>
          </a:p>
          <a:p>
            <a:r>
              <a:rPr lang="en-US" dirty="0"/>
              <a:t>Know the group you are working with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9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Retailers run large off the shelf software packages, how to incorporate </a:t>
            </a:r>
            <a:r>
              <a:rPr lang="en-US" dirty="0" err="1"/>
              <a:t>serverless</a:t>
            </a:r>
            <a:r>
              <a:rPr lang="en-US" dirty="0"/>
              <a:t> models around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82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Spanner ( Google’s modern </a:t>
            </a:r>
            <a:r>
              <a:rPr lang="en-US" dirty="0">
                <a:hlinkClick r:id="rId3" tooltip="Relational database management system"/>
              </a:rPr>
              <a:t>relational</a:t>
            </a:r>
            <a:r>
              <a:rPr lang="en-US" dirty="0"/>
              <a:t> </a:t>
            </a:r>
            <a:r>
              <a:rPr lang="en-US" dirty="0">
                <a:hlinkClick r:id="rId4" tooltip="Database management system"/>
              </a:rPr>
              <a:t>database management systems</a:t>
            </a:r>
            <a:r>
              <a:rPr lang="en-US" dirty="0"/>
              <a:t> that seek to provide the same scalable performance of </a:t>
            </a:r>
            <a:r>
              <a:rPr lang="en-US" dirty="0">
                <a:hlinkClick r:id="rId5" tooltip="NoSQL"/>
              </a:rPr>
              <a:t>NoSQL</a:t>
            </a:r>
            <a:r>
              <a:rPr lang="en-US" dirty="0"/>
              <a:t> systems for </a:t>
            </a:r>
            <a:r>
              <a:rPr lang="en-US" dirty="0">
                <a:hlinkClick r:id="rId6" tooltip="Online transaction processing"/>
              </a:rPr>
              <a:t>online transaction processing</a:t>
            </a:r>
            <a:r>
              <a:rPr lang="en-US" dirty="0"/>
              <a:t> (OLTP) read-write workloads while still maintaining the </a:t>
            </a:r>
            <a:r>
              <a:rPr lang="en-US" dirty="0">
                <a:hlinkClick r:id="rId7" tooltip="ACID"/>
              </a:rPr>
              <a:t>ACID</a:t>
            </a:r>
            <a:r>
              <a:rPr lang="en-US" dirty="0"/>
              <a:t> guarantees of a traditional database system.</a:t>
            </a:r>
            <a:r>
              <a:rPr lang="en-US" baseline="30000" dirty="0">
                <a:hlinkClick r:id="rId8"/>
              </a:rPr>
              <a:t>[)1]</a:t>
            </a:r>
            <a:r>
              <a:rPr lang="en-US" baseline="30000" dirty="0">
                <a:hlinkClick r:id="rId9"/>
              </a:rPr>
              <a:t>[2]</a:t>
            </a:r>
            <a:r>
              <a:rPr lang="en-US" baseline="30000" dirty="0">
                <a:hlinkClick r:id="rId10"/>
              </a:rPr>
              <a:t>[3]</a:t>
            </a:r>
            <a:r>
              <a:rPr lang="en-US" baseline="3000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Staying relevant (</a:t>
            </a:r>
            <a:r>
              <a:rPr lang="en-US" dirty="0" err="1"/>
              <a:t>MySpace</a:t>
            </a:r>
            <a:r>
              <a:rPr lang="en-US" dirty="0"/>
              <a:t>) - Facebook</a:t>
            </a:r>
          </a:p>
          <a:p>
            <a:r>
              <a:rPr lang="en-US" dirty="0"/>
              <a:t>Scaling globally (?)</a:t>
            </a:r>
          </a:p>
          <a:p>
            <a:r>
              <a:rPr lang="en-US" dirty="0"/>
              <a:t>Reaching new demographics (Netflix launches to 60 countries)</a:t>
            </a:r>
          </a:p>
          <a:p>
            <a:r>
              <a:rPr lang="en-US" dirty="0"/>
              <a:t>Avoiding political pitfalls </a:t>
            </a:r>
          </a:p>
          <a:p>
            <a:r>
              <a:rPr lang="en-US" dirty="0"/>
              <a:t>Creating new products/services</a:t>
            </a:r>
          </a:p>
          <a:p>
            <a:r>
              <a:rPr lang="en-US" dirty="0"/>
              <a:t>Staying price competitive</a:t>
            </a:r>
          </a:p>
          <a:p>
            <a:r>
              <a:rPr lang="en-US" dirty="0"/>
              <a:t>Adapting to change (Blockbuster)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CI/CD for increased speed and stability</a:t>
            </a:r>
          </a:p>
          <a:p>
            <a:r>
              <a:rPr lang="en-US" dirty="0"/>
              <a:t>Monoliths to microservices to functions</a:t>
            </a:r>
          </a:p>
          <a:p>
            <a:r>
              <a:rPr lang="en-US" dirty="0"/>
              <a:t>Small teams, highly cohesive and loosely coupled</a:t>
            </a:r>
          </a:p>
          <a:p>
            <a:r>
              <a:rPr lang="en-US" dirty="0"/>
              <a:t>Only pay for what you use</a:t>
            </a:r>
          </a:p>
          <a:p>
            <a:r>
              <a:rPr lang="en-US" dirty="0"/>
              <a:t>Polyglot – the right language/framework for the job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7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8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96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variable cost computing</a:t>
            </a:r>
          </a:p>
          <a:p>
            <a:r>
              <a:rPr lang="en-US" dirty="0"/>
              <a:t>Time to market goes from months or weeks to days or hours</a:t>
            </a:r>
          </a:p>
          <a:p>
            <a:r>
              <a:rPr lang="en-US" dirty="0"/>
              <a:t>Built in support for things you should be doing already</a:t>
            </a:r>
          </a:p>
          <a:p>
            <a:pPr lvl="1"/>
            <a:r>
              <a:rPr lang="en-US" dirty="0"/>
              <a:t>Infrastructure as code</a:t>
            </a:r>
          </a:p>
          <a:p>
            <a:pPr lvl="1"/>
            <a:r>
              <a:rPr lang="en-US" dirty="0"/>
              <a:t>API driven development and data analysis to inform product development</a:t>
            </a:r>
          </a:p>
          <a:p>
            <a:pPr lvl="1"/>
            <a:r>
              <a:rPr lang="en-US" dirty="0"/>
              <a:t>Small teams</a:t>
            </a:r>
          </a:p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  <a:p>
            <a:r>
              <a:rPr lang="en-US" dirty="0"/>
              <a:t>Starts a chain reaction across your organization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7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relying on large efforts to change the organization and add business value, putting all your eggs in a single basket</a:t>
            </a:r>
          </a:p>
          <a:p>
            <a:r>
              <a:rPr lang="en-US" dirty="0"/>
              <a:t>Implies being able to clearly see the end from the beginning</a:t>
            </a:r>
          </a:p>
          <a:p>
            <a:r>
              <a:rPr lang="en-US" dirty="0"/>
              <a:t>Huge opportunity cost</a:t>
            </a:r>
          </a:p>
          <a:p>
            <a:r>
              <a:rPr lang="en-US" dirty="0"/>
              <a:t>Feel your way along and change to what’s working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6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Everyone, but the value will you get is inversely related to the investments you have made in DevOps and the cloud already</a:t>
            </a:r>
          </a:p>
          <a:p>
            <a:r>
              <a:rPr lang="en-US" dirty="0"/>
              <a:t>For mature DevOps and cloud companies the benefits will be more incremental because they are already following best practices</a:t>
            </a:r>
          </a:p>
          <a:p>
            <a:r>
              <a:rPr lang="en-US" dirty="0"/>
              <a:t>For companies without strong DevOps or cloud practices the value is much higher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87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8631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3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7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26051"/>
            <a:ext cx="12192000" cy="7319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5" y="6131000"/>
            <a:ext cx="2502389" cy="782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4"/>
          <a:stretch/>
        </p:blipFill>
        <p:spPr>
          <a:xfrm>
            <a:off x="65649" y="6236854"/>
            <a:ext cx="3028741" cy="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0235" r="24553" b="21407"/>
          <a:stretch/>
        </p:blipFill>
        <p:spPr>
          <a:xfrm>
            <a:off x="3468386" y="-297769"/>
            <a:ext cx="5255228" cy="6378091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" name="TextBox 5"/>
          <p:cNvSpPr txBox="1"/>
          <p:nvPr/>
        </p:nvSpPr>
        <p:spPr>
          <a:xfrm rot="20893601">
            <a:off x="3655915" y="2182821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Lucida Handwriting" panose="03010101010101010101" pitchFamily="66" charset="0"/>
              </a:rPr>
              <a:t>servers</a:t>
            </a:r>
            <a:endParaRPr lang="en-US" sz="7200" b="1" dirty="0">
              <a:solidFill>
                <a:schemeClr val="accent4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1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0" b="8360"/>
          <a:stretch/>
        </p:blipFill>
        <p:spPr>
          <a:xfrm>
            <a:off x="0" y="0"/>
            <a:ext cx="121920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5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You don’t have</a:t>
            </a:r>
            <a:b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technology problems</a:t>
            </a:r>
          </a:p>
        </p:txBody>
      </p:sp>
      <p:sp>
        <p:nvSpPr>
          <p:cNvPr id="3" name="TextBox 2"/>
          <p:cNvSpPr txBox="1"/>
          <p:nvPr/>
        </p:nvSpPr>
        <p:spPr>
          <a:xfrm rot="20893601">
            <a:off x="2538455" y="777382"/>
            <a:ext cx="71150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Solving technology problems isn’t your business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79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much time does IT spend on solving business problems?</a:t>
            </a:r>
          </a:p>
        </p:txBody>
      </p:sp>
    </p:spTree>
    <p:extLst>
      <p:ext uri="{BB962C8B-B14F-4D97-AF65-F5344CB8AC3E}">
        <p14:creationId xmlns:p14="http://schemas.microsoft.com/office/powerpoint/2010/main" val="313130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1249" y="2990132"/>
            <a:ext cx="11169502" cy="866829"/>
            <a:chOff x="511249" y="2990132"/>
            <a:chExt cx="11169502" cy="866829"/>
          </a:xfrm>
        </p:grpSpPr>
        <p:sp>
          <p:nvSpPr>
            <p:cNvPr id="30" name="Rectangle 29"/>
            <p:cNvSpPr/>
            <p:nvPr/>
          </p:nvSpPr>
          <p:spPr>
            <a:xfrm>
              <a:off x="7191449" y="3001039"/>
              <a:ext cx="2244651" cy="855921"/>
            </a:xfrm>
            <a:prstGeom prst="rect">
              <a:avLst/>
            </a:prstGeom>
            <a:solidFill>
              <a:schemeClr val="accent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10321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60 - 80%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46796" y="2990132"/>
              <a:ext cx="2244651" cy="855921"/>
            </a:xfrm>
            <a:prstGeom prst="rect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65668" y="3087353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40 - 60%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02145" y="3001039"/>
              <a:ext cx="2244651" cy="855921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21017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20 - 40%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1249" y="3001040"/>
              <a:ext cx="11169502" cy="85592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Baby Crawl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4982" y="1232245"/>
            <a:ext cx="1866014" cy="1866014"/>
          </a:xfrm>
          <a:prstGeom prst="rect">
            <a:avLst/>
          </a:prstGeom>
        </p:spPr>
      </p:pic>
      <p:pic>
        <p:nvPicPr>
          <p:cNvPr id="18" name="Graphic 17" descr="Wal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5833" y="926499"/>
            <a:ext cx="1866014" cy="1866014"/>
          </a:xfrm>
          <a:prstGeom prst="rect">
            <a:avLst/>
          </a:prstGeom>
        </p:spPr>
      </p:pic>
      <p:pic>
        <p:nvPicPr>
          <p:cNvPr id="19" name="Graphic 18" descr="Ru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3589" y="926499"/>
            <a:ext cx="1866014" cy="1866014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>
            <a:off x="2994233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8481237" y="36484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6479423" y="279251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Radioactiv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499" y="2971799"/>
            <a:ext cx="914400" cy="914400"/>
          </a:xfrm>
          <a:prstGeom prst="rect">
            <a:avLst/>
          </a:prstGeom>
        </p:spPr>
      </p:pic>
      <p:pic>
        <p:nvPicPr>
          <p:cNvPr id="6" name="Graphic 5" descr="Brain in hea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01225" y="29549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already know what you should be doing to improve this</a:t>
            </a:r>
          </a:p>
        </p:txBody>
      </p:sp>
    </p:spTree>
    <p:extLst>
      <p:ext uri="{BB962C8B-B14F-4D97-AF65-F5344CB8AC3E}">
        <p14:creationId xmlns:p14="http://schemas.microsoft.com/office/powerpoint/2010/main" val="3945419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have nothing new to say about what you should be doing</a:t>
            </a:r>
          </a:p>
        </p:txBody>
      </p:sp>
    </p:spTree>
    <p:extLst>
      <p:ext uri="{BB962C8B-B14F-4D97-AF65-F5344CB8AC3E}">
        <p14:creationId xmlns:p14="http://schemas.microsoft.com/office/powerpoint/2010/main" val="3389899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3" t="19038" r="8049" b="13964"/>
          <a:stretch/>
        </p:blipFill>
        <p:spPr>
          <a:xfrm>
            <a:off x="2079009" y="950794"/>
            <a:ext cx="8120418" cy="45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98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have so</a:t>
            </a:r>
            <a:br>
              <a:rPr lang="en-US" dirty="0"/>
            </a:br>
            <a:r>
              <a:rPr lang="en-US" dirty="0"/>
              <a:t>few done it?</a:t>
            </a:r>
          </a:p>
        </p:txBody>
      </p:sp>
    </p:spTree>
    <p:extLst>
      <p:ext uri="{BB962C8B-B14F-4D97-AF65-F5344CB8AC3E}">
        <p14:creationId xmlns:p14="http://schemas.microsoft.com/office/powerpoint/2010/main" val="2442162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16980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23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Activation energy</a:t>
            </a:r>
          </a:p>
        </p:txBody>
      </p:sp>
    </p:spTree>
    <p:extLst>
      <p:ext uri="{BB962C8B-B14F-4D97-AF65-F5344CB8AC3E}">
        <p14:creationId xmlns:p14="http://schemas.microsoft.com/office/powerpoint/2010/main" val="1238699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16777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30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Difficulty of the change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1399" y="3637307"/>
            <a:ext cx="3336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required for change</a:t>
            </a:r>
          </a:p>
        </p:txBody>
      </p:sp>
    </p:spTree>
    <p:extLst>
      <p:ext uri="{BB962C8B-B14F-4D97-AF65-F5344CB8AC3E}">
        <p14:creationId xmlns:p14="http://schemas.microsoft.com/office/powerpoint/2010/main" val="412315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3738" y="1163898"/>
            <a:ext cx="8724525" cy="3638550"/>
            <a:chOff x="2092322" y="1163898"/>
            <a:chExt cx="8724525" cy="36385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322" y="1163898"/>
              <a:ext cx="3638550" cy="36385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297" y="1163898"/>
              <a:ext cx="3638550" cy="3638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340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Catalysts change the equation</a:t>
            </a:r>
          </a:p>
        </p:txBody>
      </p:sp>
    </p:spTree>
    <p:extLst>
      <p:ext uri="{BB962C8B-B14F-4D97-AF65-F5344CB8AC3E}">
        <p14:creationId xmlns:p14="http://schemas.microsoft.com/office/powerpoint/2010/main" val="441657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Catalysts change the equation</a:t>
            </a:r>
          </a:p>
        </p:txBody>
      </p:sp>
      <p:sp>
        <p:nvSpPr>
          <p:cNvPr id="15" name="TextBox 14"/>
          <p:cNvSpPr txBox="1"/>
          <p:nvPr/>
        </p:nvSpPr>
        <p:spPr>
          <a:xfrm rot="20893601">
            <a:off x="5937347" y="1075030"/>
            <a:ext cx="71150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Serverless</a:t>
            </a: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 changes the equation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045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serverless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75934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7" name="Graphic 6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8" name="Graphic 7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59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4" name="Graphic 3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6" name="Graphic 5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88" y="4683841"/>
            <a:ext cx="1188998" cy="11915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03" y="3543206"/>
            <a:ext cx="2328886" cy="875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36204"/>
            <a:ext cx="3038618" cy="22789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68" y="3632339"/>
            <a:ext cx="609849" cy="63087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857496" y="3510967"/>
            <a:ext cx="940140" cy="940140"/>
          </a:xfrm>
          <a:prstGeom prst="ellipse">
            <a:avLst/>
          </a:prstGeom>
          <a:noFill/>
          <a:ln w="76200">
            <a:solidFill>
              <a:srgbClr val="EB7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020722" y="4188524"/>
            <a:ext cx="3263964" cy="8181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21" y="4188524"/>
            <a:ext cx="3263964" cy="8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8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2557179"/>
            <a:ext cx="6343650" cy="3568303"/>
          </a:xfrm>
          <a:prstGeom prst="rect">
            <a:avLst/>
          </a:prstGeom>
        </p:spPr>
      </p:pic>
      <p:pic>
        <p:nvPicPr>
          <p:cNvPr id="6" name="Graphic 5" descr="Flas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0912">
            <a:off x="-7158" y="2468279"/>
            <a:ext cx="2212678" cy="2212678"/>
          </a:xfrm>
          <a:prstGeom prst="rect">
            <a:avLst/>
          </a:prstGeom>
        </p:spPr>
      </p:pic>
      <p:pic>
        <p:nvPicPr>
          <p:cNvPr id="7" name="Graphic 6" descr="Flask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27814">
            <a:off x="3727380" y="3504166"/>
            <a:ext cx="1826730" cy="1826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26631"/>
            <a:ext cx="9144000" cy="2387600"/>
          </a:xfrm>
        </p:spPr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as catalyst</a:t>
            </a:r>
          </a:p>
        </p:txBody>
      </p:sp>
    </p:spTree>
    <p:extLst>
      <p:ext uri="{BB962C8B-B14F-4D97-AF65-F5344CB8AC3E}">
        <p14:creationId xmlns:p14="http://schemas.microsoft.com/office/powerpoint/2010/main" val="3819910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25" y="444500"/>
            <a:ext cx="5238750" cy="5238750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16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23"/>
          <a:stretch/>
        </p:blipFill>
        <p:spPr>
          <a:xfrm>
            <a:off x="0" y="-1"/>
            <a:ext cx="12192000" cy="6140451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74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87" y="1024471"/>
            <a:ext cx="8779840" cy="391592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driven</a:t>
            </a:r>
            <a:br>
              <a:rPr lang="en-US" dirty="0"/>
            </a:br>
            <a:r>
              <a:rPr lang="en-US" dirty="0"/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030563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Small, product focused teams</a:t>
            </a:r>
          </a:p>
        </p:txBody>
      </p:sp>
      <p:pic>
        <p:nvPicPr>
          <p:cNvPr id="4" name="Graphic 3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397" y="4176231"/>
            <a:ext cx="2097050" cy="2097050"/>
          </a:xfrm>
          <a:prstGeom prst="rect">
            <a:avLst/>
          </a:prstGeom>
        </p:spPr>
      </p:pic>
      <p:pic>
        <p:nvPicPr>
          <p:cNvPr id="9" name="Graphic 8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544" y="4176231"/>
            <a:ext cx="2097050" cy="2097050"/>
          </a:xfrm>
          <a:prstGeom prst="rect">
            <a:avLst/>
          </a:prstGeom>
        </p:spPr>
      </p:pic>
      <p:pic>
        <p:nvPicPr>
          <p:cNvPr id="10" name="Graphic 9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4645" y="1395523"/>
            <a:ext cx="2097050" cy="2097050"/>
          </a:xfrm>
          <a:prstGeom prst="rect">
            <a:avLst/>
          </a:prstGeom>
        </p:spPr>
      </p:pic>
      <p:pic>
        <p:nvPicPr>
          <p:cNvPr id="11" name="Graphic 10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475" y="-191074"/>
            <a:ext cx="2097050" cy="2097050"/>
          </a:xfrm>
          <a:prstGeom prst="rect">
            <a:avLst/>
          </a:prstGeom>
        </p:spPr>
      </p:pic>
      <p:pic>
        <p:nvPicPr>
          <p:cNvPr id="12" name="Graphic 11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801" y="1395523"/>
            <a:ext cx="2097050" cy="20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3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Your business </a:t>
            </a:r>
            <a:br>
              <a:rPr lang="en-US" sz="8000" dirty="0"/>
            </a:br>
            <a:r>
              <a:rPr lang="en-US" sz="8000" dirty="0"/>
              <a:t>doesn’t have</a:t>
            </a:r>
            <a:br>
              <a:rPr lang="en-US" sz="8000" dirty="0"/>
            </a:br>
            <a:r>
              <a:rPr lang="en-US" sz="8000" dirty="0"/>
              <a:t>technology problems</a:t>
            </a:r>
          </a:p>
        </p:txBody>
      </p:sp>
    </p:spTree>
    <p:extLst>
      <p:ext uri="{BB962C8B-B14F-4D97-AF65-F5344CB8AC3E}">
        <p14:creationId xmlns:p14="http://schemas.microsoft.com/office/powerpoint/2010/main" val="412632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015" y="-1170198"/>
            <a:ext cx="9026470" cy="4738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25265"/>
            <a:ext cx="9144000" cy="2387600"/>
          </a:xfrm>
        </p:spPr>
        <p:txBody>
          <a:bodyPr/>
          <a:lstStyle/>
          <a:p>
            <a:r>
              <a:rPr lang="en-US" dirty="0"/>
              <a:t>Cloud adoption</a:t>
            </a:r>
            <a:br>
              <a:rPr lang="en-US" dirty="0"/>
            </a:br>
            <a:r>
              <a:rPr lang="en-US" dirty="0"/>
              <a:t>&amp; automation</a:t>
            </a:r>
          </a:p>
        </p:txBody>
      </p:sp>
    </p:spTree>
    <p:extLst>
      <p:ext uri="{BB962C8B-B14F-4D97-AF65-F5344CB8AC3E}">
        <p14:creationId xmlns:p14="http://schemas.microsoft.com/office/powerpoint/2010/main" val="328250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3800"/>
            <a:ext cx="12192000" cy="8616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3700" y="2978277"/>
            <a:ext cx="9144000" cy="2387600"/>
          </a:xfrm>
        </p:spPr>
        <p:txBody>
          <a:bodyPr/>
          <a:lstStyle/>
          <a:p>
            <a:r>
              <a:rPr lang="en-US" dirty="0"/>
              <a:t>Discovery through experimentation</a:t>
            </a:r>
          </a:p>
        </p:txBody>
      </p:sp>
    </p:spTree>
    <p:extLst>
      <p:ext uri="{BB962C8B-B14F-4D97-AF65-F5344CB8AC3E}">
        <p14:creationId xmlns:p14="http://schemas.microsoft.com/office/powerpoint/2010/main" val="1534142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Unique value proposition to DevOps laggards</a:t>
            </a:r>
          </a:p>
        </p:txBody>
      </p:sp>
      <p:pic>
        <p:nvPicPr>
          <p:cNvPr id="4" name="Graphic 3" descr="Baby Crawl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4092" y="3624286"/>
            <a:ext cx="2123746" cy="2123746"/>
          </a:xfrm>
          <a:prstGeom prst="rect">
            <a:avLst/>
          </a:prstGeom>
        </p:spPr>
      </p:pic>
      <p:pic>
        <p:nvPicPr>
          <p:cNvPr id="6" name="Graphic 5" descr="Ru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1520" y="3624286"/>
            <a:ext cx="2123746" cy="21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04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4" b="12335"/>
          <a:stretch/>
        </p:blipFill>
        <p:spPr>
          <a:xfrm>
            <a:off x="0" y="0"/>
            <a:ext cx="12192000" cy="6129338"/>
          </a:xfrm>
          <a:prstGeom prst="rect">
            <a:avLst/>
          </a:prstGeom>
        </p:spPr>
      </p:pic>
      <p:pic>
        <p:nvPicPr>
          <p:cNvPr id="7" name="Graphic 6" descr="Hik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6855" y="56513"/>
            <a:ext cx="1486443" cy="1486443"/>
          </a:xfrm>
          <a:prstGeom prst="rect">
            <a:avLst/>
          </a:prstGeom>
        </p:spPr>
      </p:pic>
      <p:pic>
        <p:nvPicPr>
          <p:cNvPr id="9" name="Graphic 8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564752" y="480199"/>
            <a:ext cx="914400" cy="914400"/>
          </a:xfrm>
          <a:prstGeom prst="rect">
            <a:avLst/>
          </a:prstGeom>
        </p:spPr>
      </p:pic>
      <p:pic>
        <p:nvPicPr>
          <p:cNvPr id="11" name="Graphic 10" descr="Marker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6226" y="2804570"/>
            <a:ext cx="1486443" cy="1486443"/>
          </a:xfrm>
          <a:prstGeom prst="rect">
            <a:avLst/>
          </a:prstGeom>
        </p:spPr>
      </p:pic>
      <p:pic>
        <p:nvPicPr>
          <p:cNvPr id="14" name="Graphic 13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200500">
            <a:off x="4515540" y="573362"/>
            <a:ext cx="914400" cy="914400"/>
          </a:xfrm>
          <a:prstGeom prst="rect">
            <a:avLst/>
          </a:prstGeom>
        </p:spPr>
      </p:pic>
      <p:pic>
        <p:nvPicPr>
          <p:cNvPr id="15" name="Graphic 14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42509">
            <a:off x="5356047" y="1036113"/>
            <a:ext cx="914400" cy="914400"/>
          </a:xfrm>
          <a:prstGeom prst="rect">
            <a:avLst/>
          </a:prstGeom>
        </p:spPr>
      </p:pic>
      <p:pic>
        <p:nvPicPr>
          <p:cNvPr id="16" name="Graphic 15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483535">
            <a:off x="6075761" y="1739452"/>
            <a:ext cx="914400" cy="914400"/>
          </a:xfrm>
          <a:prstGeom prst="rect">
            <a:avLst/>
          </a:prstGeom>
        </p:spPr>
      </p:pic>
      <p:pic>
        <p:nvPicPr>
          <p:cNvPr id="17" name="Graphic 16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40667">
            <a:off x="6788992" y="2468067"/>
            <a:ext cx="914400" cy="914400"/>
          </a:xfrm>
          <a:prstGeom prst="rect">
            <a:avLst/>
          </a:prstGeom>
        </p:spPr>
      </p:pic>
      <p:pic>
        <p:nvPicPr>
          <p:cNvPr id="18" name="Graphic 17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973972">
            <a:off x="7351686" y="3219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39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7" y="2237591"/>
            <a:ext cx="53530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91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Where it’s already started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5" y="1814517"/>
            <a:ext cx="3742451" cy="96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3141735"/>
            <a:ext cx="6225843" cy="877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20" y="4905845"/>
            <a:ext cx="5446229" cy="81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4483949"/>
            <a:ext cx="3976184" cy="130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750" y="2812282"/>
            <a:ext cx="3003399" cy="1820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93" y="127306"/>
            <a:ext cx="4327699" cy="1563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94" y="1666634"/>
            <a:ext cx="6955573" cy="11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1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67" y="1456615"/>
            <a:ext cx="9760266" cy="251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75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89587"/>
              </p:ext>
            </p:extLst>
          </p:nvPr>
        </p:nvGraphicFramePr>
        <p:xfrm>
          <a:off x="148391" y="110416"/>
          <a:ext cx="8992944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440720" y="-61757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04" idx="7"/>
          </p:cNvCxnSpPr>
          <p:nvPr/>
        </p:nvCxnSpPr>
        <p:spPr>
          <a:xfrm flipV="1">
            <a:off x="5021754" y="398776"/>
            <a:ext cx="773513" cy="428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99" idx="7"/>
          </p:cNvCxnSpPr>
          <p:nvPr/>
        </p:nvCxnSpPr>
        <p:spPr>
          <a:xfrm flipV="1">
            <a:off x="5447969" y="388076"/>
            <a:ext cx="554212" cy="13057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98" idx="1"/>
          </p:cNvCxnSpPr>
          <p:nvPr/>
        </p:nvCxnSpPr>
        <p:spPr>
          <a:xfrm flipH="1" flipV="1">
            <a:off x="6319744" y="388076"/>
            <a:ext cx="493774" cy="439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99" idx="5"/>
            <a:endCxn id="101" idx="1"/>
          </p:cNvCxnSpPr>
          <p:nvPr/>
        </p:nvCxnSpPr>
        <p:spPr>
          <a:xfrm>
            <a:off x="5447969" y="1837404"/>
            <a:ext cx="576244" cy="574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04" idx="5"/>
            <a:endCxn id="99" idx="1"/>
          </p:cNvCxnSpPr>
          <p:nvPr/>
        </p:nvCxnSpPr>
        <p:spPr>
          <a:xfrm>
            <a:off x="5021754" y="970774"/>
            <a:ext cx="282642" cy="7230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98" idx="3"/>
            <a:endCxn id="101" idx="7"/>
          </p:cNvCxnSpPr>
          <p:nvPr/>
        </p:nvCxnSpPr>
        <p:spPr>
          <a:xfrm flipH="1">
            <a:off x="6167786" y="970774"/>
            <a:ext cx="645732" cy="1441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5469360" y="4074576"/>
            <a:ext cx="556795" cy="6557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0"/>
            <a:endCxn id="172" idx="4"/>
          </p:cNvCxnSpPr>
          <p:nvPr/>
        </p:nvCxnSpPr>
        <p:spPr>
          <a:xfrm flipV="1">
            <a:off x="6097868" y="4903624"/>
            <a:ext cx="74" cy="404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7025562" y="668154"/>
            <a:ext cx="4613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Share, view, comment, like pictures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475897" y="342162"/>
            <a:ext cx="1619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Manipulate</a:t>
            </a:r>
          </a:p>
          <a:p>
            <a:pPr algn="ctr"/>
            <a:r>
              <a:rPr lang="en-US" sz="2400" dirty="0"/>
              <a:t>pictures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233378" y="1430090"/>
            <a:ext cx="1188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Upload</a:t>
            </a:r>
          </a:p>
          <a:p>
            <a:r>
              <a:rPr lang="en-US" sz="2400" dirty="0"/>
              <a:t>pictures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197520" y="2244160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6203717" y="2920135"/>
            <a:ext cx="126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Platform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5996420" y="4568120"/>
            <a:ext cx="1787555" cy="461665"/>
            <a:chOff x="4483561" y="803986"/>
            <a:chExt cx="1787555" cy="461665"/>
          </a:xfrm>
        </p:grpSpPr>
        <p:sp>
          <p:nvSpPr>
            <p:cNvPr id="171" name="TextBox 170"/>
            <p:cNvSpPr txBox="1"/>
            <p:nvPr/>
          </p:nvSpPr>
          <p:spPr>
            <a:xfrm>
              <a:off x="4634193" y="803986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5996346" y="5179313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96" idx="0"/>
            <a:endCxn id="101" idx="4"/>
          </p:cNvCxnSpPr>
          <p:nvPr/>
        </p:nvCxnSpPr>
        <p:spPr>
          <a:xfrm flipV="1">
            <a:off x="6095999" y="2585277"/>
            <a:ext cx="1" cy="4836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4161692" y="3901268"/>
            <a:ext cx="1337403" cy="563021"/>
            <a:chOff x="3349201" y="936447"/>
            <a:chExt cx="1337403" cy="563021"/>
          </a:xfrm>
        </p:grpSpPr>
        <p:sp>
          <p:nvSpPr>
            <p:cNvPr id="190" name="TextBox 189"/>
            <p:cNvSpPr txBox="1"/>
            <p:nvPr/>
          </p:nvSpPr>
          <p:spPr>
            <a:xfrm>
              <a:off x="3349201" y="1037803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3" name="Straight Connector 192"/>
          <p:cNvCxnSpPr>
            <a:cxnSpLocks/>
            <a:stCxn id="96" idx="4"/>
            <a:endCxn id="191" idx="7"/>
          </p:cNvCxnSpPr>
          <p:nvPr/>
        </p:nvCxnSpPr>
        <p:spPr>
          <a:xfrm flipH="1">
            <a:off x="5469360" y="3271945"/>
            <a:ext cx="626639" cy="6590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6697331" y="3895345"/>
            <a:ext cx="1197947" cy="580648"/>
            <a:chOff x="4483561" y="936447"/>
            <a:chExt cx="1197947" cy="580648"/>
          </a:xfrm>
        </p:grpSpPr>
        <p:sp>
          <p:nvSpPr>
            <p:cNvPr id="73" name="TextBox 72"/>
            <p:cNvSpPr txBox="1"/>
            <p:nvPr/>
          </p:nvSpPr>
          <p:spPr>
            <a:xfrm>
              <a:off x="4550108" y="1055430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>
            <a:cxnSpLocks/>
            <a:stCxn id="96" idx="4"/>
            <a:endCxn id="74" idx="1"/>
          </p:cNvCxnSpPr>
          <p:nvPr/>
        </p:nvCxnSpPr>
        <p:spPr>
          <a:xfrm>
            <a:off x="6095999" y="3271945"/>
            <a:ext cx="631067" cy="6531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172" idx="7"/>
            <a:endCxn id="74" idx="3"/>
          </p:cNvCxnSpPr>
          <p:nvPr/>
        </p:nvCxnSpPr>
        <p:spPr>
          <a:xfrm flipV="1">
            <a:off x="6169728" y="4068653"/>
            <a:ext cx="557338" cy="661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5994477" y="3068902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783783" y="79746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274661" y="166409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994478" y="2382234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848446" y="79746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249144"/>
              </p:ext>
            </p:extLst>
          </p:nvPr>
        </p:nvGraphicFramePr>
        <p:xfrm>
          <a:off x="152400" y="108857"/>
          <a:ext cx="11868672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Genesis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Built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 / Rental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Commodity + Utility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Evolution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7936" y="-33281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41" idx="7"/>
          </p:cNvCxnSpPr>
          <p:nvPr/>
        </p:nvCxnSpPr>
        <p:spPr>
          <a:xfrm flipV="1">
            <a:off x="4115765" y="381877"/>
            <a:ext cx="786786" cy="334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146" idx="0"/>
          </p:cNvCxnSpPr>
          <p:nvPr/>
        </p:nvCxnSpPr>
        <p:spPr>
          <a:xfrm flipV="1">
            <a:off x="5135805" y="392269"/>
            <a:ext cx="190120" cy="107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131" idx="0"/>
          </p:cNvCxnSpPr>
          <p:nvPr/>
        </p:nvCxnSpPr>
        <p:spPr>
          <a:xfrm flipH="1" flipV="1">
            <a:off x="5775011" y="392269"/>
            <a:ext cx="120455" cy="1402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146" idx="5"/>
            <a:endCxn id="151" idx="2"/>
          </p:cNvCxnSpPr>
          <p:nvPr/>
        </p:nvCxnSpPr>
        <p:spPr>
          <a:xfrm>
            <a:off x="5276240" y="1803817"/>
            <a:ext cx="426460" cy="1262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41" idx="5"/>
            <a:endCxn id="146" idx="2"/>
          </p:cNvCxnSpPr>
          <p:nvPr/>
        </p:nvCxnSpPr>
        <p:spPr>
          <a:xfrm>
            <a:off x="4115765" y="1374870"/>
            <a:ext cx="821435" cy="288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131" idx="4"/>
            <a:endCxn id="151" idx="0"/>
          </p:cNvCxnSpPr>
          <p:nvPr/>
        </p:nvCxnSpPr>
        <p:spPr>
          <a:xfrm flipH="1">
            <a:off x="5884720" y="1206399"/>
            <a:ext cx="10746" cy="5416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8702148" y="3986737"/>
            <a:ext cx="1049080" cy="509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2"/>
            <a:endCxn id="172" idx="5"/>
          </p:cNvCxnSpPr>
          <p:nvPr/>
        </p:nvCxnSpPr>
        <p:spPr>
          <a:xfrm flipH="1" flipV="1">
            <a:off x="9894801" y="4640246"/>
            <a:ext cx="861390" cy="4192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558546" y="532560"/>
            <a:ext cx="5247692" cy="673839"/>
            <a:chOff x="4052547" y="755965"/>
            <a:chExt cx="5247692" cy="673839"/>
          </a:xfrm>
        </p:grpSpPr>
        <p:sp>
          <p:nvSpPr>
            <p:cNvPr id="130" name="TextBox 129"/>
            <p:cNvSpPr txBox="1"/>
            <p:nvPr/>
          </p:nvSpPr>
          <p:spPr>
            <a:xfrm>
              <a:off x="4686604" y="807137"/>
              <a:ext cx="461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Share, view, comment, like pictures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4052547" y="755965"/>
              <a:ext cx="673839" cy="67383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75791" y="299072"/>
            <a:ext cx="2276446" cy="1212270"/>
            <a:chOff x="3069650" y="520057"/>
            <a:chExt cx="2276446" cy="1212270"/>
          </a:xfrm>
        </p:grpSpPr>
        <p:sp>
          <p:nvSpPr>
            <p:cNvPr id="140" name="TextBox 139"/>
            <p:cNvSpPr txBox="1"/>
            <p:nvPr/>
          </p:nvSpPr>
          <p:spPr>
            <a:xfrm>
              <a:off x="3069650" y="520057"/>
              <a:ext cx="1619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Manipulate</a:t>
              </a:r>
            </a:p>
            <a:p>
              <a:pPr algn="ctr"/>
              <a:r>
                <a:rPr lang="en-US" sz="2400" dirty="0"/>
                <a:t>pictures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4414205" y="800436"/>
              <a:ext cx="931891" cy="9318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306491" y="1464777"/>
            <a:ext cx="1188915" cy="1135215"/>
            <a:chOff x="3675744" y="812375"/>
            <a:chExt cx="1188915" cy="1135215"/>
          </a:xfrm>
        </p:grpSpPr>
        <p:sp>
          <p:nvSpPr>
            <p:cNvPr id="145" name="TextBox 144"/>
            <p:cNvSpPr txBox="1"/>
            <p:nvPr/>
          </p:nvSpPr>
          <p:spPr>
            <a:xfrm>
              <a:off x="3675744" y="1116593"/>
              <a:ext cx="1188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Upload</a:t>
              </a:r>
            </a:p>
            <a:p>
              <a:r>
                <a:rPr lang="en-US" sz="2400" dirty="0"/>
                <a:t>pictures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306453" y="812375"/>
              <a:ext cx="397210" cy="39721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702700" y="1650425"/>
            <a:ext cx="1013601" cy="461665"/>
            <a:chOff x="4359409" y="695494"/>
            <a:chExt cx="1013601" cy="461665"/>
          </a:xfrm>
        </p:grpSpPr>
        <p:sp>
          <p:nvSpPr>
            <p:cNvPr id="150" name="TextBox 149"/>
            <p:cNvSpPr txBox="1"/>
            <p:nvPr/>
          </p:nvSpPr>
          <p:spPr>
            <a:xfrm>
              <a:off x="4686604" y="695494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4359409" y="793120"/>
              <a:ext cx="364039" cy="36403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074383" y="2748517"/>
            <a:ext cx="1263744" cy="759010"/>
            <a:chOff x="3618362" y="781073"/>
            <a:chExt cx="1263744" cy="759010"/>
          </a:xfrm>
        </p:grpSpPr>
        <p:sp>
          <p:nvSpPr>
            <p:cNvPr id="168" name="TextBox 167"/>
            <p:cNvSpPr txBox="1"/>
            <p:nvPr/>
          </p:nvSpPr>
          <p:spPr>
            <a:xfrm>
              <a:off x="3618362" y="1078418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Platform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4483561" y="781073"/>
              <a:ext cx="358418" cy="35841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9721493" y="4145784"/>
            <a:ext cx="1810137" cy="524197"/>
            <a:chOff x="4483561" y="615293"/>
            <a:chExt cx="1810137" cy="524197"/>
          </a:xfrm>
        </p:grpSpPr>
        <p:sp>
          <p:nvSpPr>
            <p:cNvPr id="171" name="TextBox 170"/>
            <p:cNvSpPr txBox="1"/>
            <p:nvPr/>
          </p:nvSpPr>
          <p:spPr>
            <a:xfrm>
              <a:off x="4656775" y="615293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756191" y="4828694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169" idx="1"/>
            <a:endCxn id="151" idx="5"/>
          </p:cNvCxnSpPr>
          <p:nvPr/>
        </p:nvCxnSpPr>
        <p:spPr>
          <a:xfrm flipH="1" flipV="1">
            <a:off x="6013427" y="2058778"/>
            <a:ext cx="978644" cy="7422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7648426" y="3813429"/>
            <a:ext cx="1332288" cy="617501"/>
            <a:chOff x="3603147" y="936447"/>
            <a:chExt cx="1332288" cy="617501"/>
          </a:xfrm>
        </p:grpSpPr>
        <p:sp>
          <p:nvSpPr>
            <p:cNvPr id="190" name="TextBox 189"/>
            <p:cNvSpPr txBox="1"/>
            <p:nvPr/>
          </p:nvSpPr>
          <p:spPr>
            <a:xfrm>
              <a:off x="3603147" y="1092283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3" name="Straight Connector 192"/>
          <p:cNvCxnSpPr>
            <a:cxnSpLocks/>
            <a:stCxn id="169" idx="5"/>
            <a:endCxn id="191" idx="1"/>
          </p:cNvCxnSpPr>
          <p:nvPr/>
        </p:nvCxnSpPr>
        <p:spPr>
          <a:xfrm>
            <a:off x="7245511" y="3054446"/>
            <a:ext cx="1313064" cy="7887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2626">
            <a:off x="7763773" y="2973993"/>
            <a:ext cx="2936346" cy="1678870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9643700" y="3264739"/>
            <a:ext cx="1334443" cy="461665"/>
            <a:chOff x="4483561" y="807137"/>
            <a:chExt cx="1334443" cy="461665"/>
          </a:xfrm>
        </p:grpSpPr>
        <p:sp>
          <p:nvSpPr>
            <p:cNvPr id="73" name="TextBox 72"/>
            <p:cNvSpPr txBox="1"/>
            <p:nvPr/>
          </p:nvSpPr>
          <p:spPr>
            <a:xfrm>
              <a:off x="4686604" y="807137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>
            <a:cxnSpLocks/>
            <a:stCxn id="169" idx="5"/>
            <a:endCxn id="74" idx="2"/>
          </p:cNvCxnSpPr>
          <p:nvPr/>
        </p:nvCxnSpPr>
        <p:spPr>
          <a:xfrm>
            <a:off x="7245511" y="3054446"/>
            <a:ext cx="2398189" cy="441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172" idx="0"/>
            <a:endCxn id="74" idx="4"/>
          </p:cNvCxnSpPr>
          <p:nvPr/>
        </p:nvCxnSpPr>
        <p:spPr>
          <a:xfrm flipH="1" flipV="1">
            <a:off x="9745222" y="3597092"/>
            <a:ext cx="77793" cy="8698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72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27199"/>
              </p:ext>
            </p:extLst>
          </p:nvPr>
        </p:nvGraphicFramePr>
        <p:xfrm>
          <a:off x="152400" y="108857"/>
          <a:ext cx="11868672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Genesis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Built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 / Rental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Commodity + Utility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Evolution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7936" y="-33281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41" idx="7"/>
          </p:cNvCxnSpPr>
          <p:nvPr/>
        </p:nvCxnSpPr>
        <p:spPr>
          <a:xfrm flipV="1">
            <a:off x="3743591" y="394188"/>
            <a:ext cx="1024326" cy="381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146" idx="0"/>
          </p:cNvCxnSpPr>
          <p:nvPr/>
        </p:nvCxnSpPr>
        <p:spPr>
          <a:xfrm flipV="1">
            <a:off x="5215830" y="451281"/>
            <a:ext cx="144693" cy="1137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131" idx="0"/>
          </p:cNvCxnSpPr>
          <p:nvPr/>
        </p:nvCxnSpPr>
        <p:spPr>
          <a:xfrm flipH="1" flipV="1">
            <a:off x="5683742" y="394186"/>
            <a:ext cx="249208" cy="3188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146" idx="5"/>
            <a:endCxn id="151" idx="2"/>
          </p:cNvCxnSpPr>
          <p:nvPr/>
        </p:nvCxnSpPr>
        <p:spPr>
          <a:xfrm>
            <a:off x="5287616" y="1762157"/>
            <a:ext cx="587080" cy="230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41" idx="5"/>
            <a:endCxn id="146" idx="1"/>
          </p:cNvCxnSpPr>
          <p:nvPr/>
        </p:nvCxnSpPr>
        <p:spPr>
          <a:xfrm>
            <a:off x="3743591" y="1069351"/>
            <a:ext cx="1400452" cy="5492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131" idx="4"/>
            <a:endCxn id="151" idx="0"/>
          </p:cNvCxnSpPr>
          <p:nvPr/>
        </p:nvCxnSpPr>
        <p:spPr>
          <a:xfrm>
            <a:off x="5932950" y="1030330"/>
            <a:ext cx="43268" cy="861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5856269" y="4205156"/>
            <a:ext cx="329317" cy="80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2"/>
            <a:endCxn id="172" idx="6"/>
          </p:cNvCxnSpPr>
          <p:nvPr/>
        </p:nvCxnSpPr>
        <p:spPr>
          <a:xfrm flipH="1" flipV="1">
            <a:off x="6569958" y="4444822"/>
            <a:ext cx="4186233" cy="6147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774306" y="583732"/>
            <a:ext cx="4930922" cy="461665"/>
            <a:chOff x="4369317" y="807137"/>
            <a:chExt cx="4930922" cy="461665"/>
          </a:xfrm>
        </p:grpSpPr>
        <p:sp>
          <p:nvSpPr>
            <p:cNvPr id="130" name="TextBox 129"/>
            <p:cNvSpPr txBox="1"/>
            <p:nvPr/>
          </p:nvSpPr>
          <p:spPr>
            <a:xfrm>
              <a:off x="4686604" y="807137"/>
              <a:ext cx="461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Share, view, comment, like pictures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4369317" y="936447"/>
              <a:ext cx="317288" cy="317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75791" y="299072"/>
            <a:ext cx="1828518" cy="830997"/>
            <a:chOff x="3069650" y="520057"/>
            <a:chExt cx="1828518" cy="830997"/>
          </a:xfrm>
        </p:grpSpPr>
        <p:sp>
          <p:nvSpPr>
            <p:cNvPr id="140" name="TextBox 139"/>
            <p:cNvSpPr txBox="1"/>
            <p:nvPr/>
          </p:nvSpPr>
          <p:spPr>
            <a:xfrm>
              <a:off x="3069650" y="520057"/>
              <a:ext cx="1619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Manipulate</a:t>
              </a:r>
            </a:p>
            <a:p>
              <a:pPr algn="ctr"/>
              <a:r>
                <a:rPr lang="en-US" sz="2400" dirty="0"/>
                <a:t>pictures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4483561" y="936447"/>
              <a:ext cx="414607" cy="41460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306491" y="1588849"/>
            <a:ext cx="1188915" cy="1011143"/>
            <a:chOff x="3675744" y="936447"/>
            <a:chExt cx="1188915" cy="1011143"/>
          </a:xfrm>
        </p:grpSpPr>
        <p:sp>
          <p:nvSpPr>
            <p:cNvPr id="145" name="TextBox 144"/>
            <p:cNvSpPr txBox="1"/>
            <p:nvPr/>
          </p:nvSpPr>
          <p:spPr>
            <a:xfrm>
              <a:off x="3675744" y="1116593"/>
              <a:ext cx="1188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Upload</a:t>
              </a:r>
            </a:p>
            <a:p>
              <a:r>
                <a:rPr lang="en-US" sz="2400" dirty="0"/>
                <a:t>pictures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874696" y="1650425"/>
            <a:ext cx="889449" cy="461665"/>
            <a:chOff x="4483561" y="695494"/>
            <a:chExt cx="889449" cy="461665"/>
          </a:xfrm>
        </p:grpSpPr>
        <p:sp>
          <p:nvSpPr>
            <p:cNvPr id="150" name="TextBox 149"/>
            <p:cNvSpPr txBox="1"/>
            <p:nvPr/>
          </p:nvSpPr>
          <p:spPr>
            <a:xfrm>
              <a:off x="4686604" y="695494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939582" y="2774581"/>
            <a:ext cx="1466787" cy="461665"/>
            <a:chOff x="4483561" y="807137"/>
            <a:chExt cx="1466787" cy="461665"/>
          </a:xfrm>
        </p:grpSpPr>
        <p:sp>
          <p:nvSpPr>
            <p:cNvPr id="168" name="TextBox 167"/>
            <p:cNvSpPr txBox="1"/>
            <p:nvPr/>
          </p:nvSpPr>
          <p:spPr>
            <a:xfrm>
              <a:off x="4686604" y="807137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Platform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4483561" y="835591"/>
              <a:ext cx="303899" cy="3038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602480" y="4219662"/>
            <a:ext cx="1636923" cy="890624"/>
            <a:chOff x="3719127" y="689171"/>
            <a:chExt cx="1636923" cy="890624"/>
          </a:xfrm>
        </p:grpSpPr>
        <p:sp>
          <p:nvSpPr>
            <p:cNvPr id="171" name="TextBox 170"/>
            <p:cNvSpPr txBox="1"/>
            <p:nvPr/>
          </p:nvSpPr>
          <p:spPr>
            <a:xfrm>
              <a:off x="3719127" y="1118130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236285" y="689171"/>
              <a:ext cx="450320" cy="45032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756191" y="4828694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169" idx="1"/>
            <a:endCxn id="151" idx="4"/>
          </p:cNvCxnSpPr>
          <p:nvPr/>
        </p:nvCxnSpPr>
        <p:spPr>
          <a:xfrm flipH="1" flipV="1">
            <a:off x="5976218" y="2094421"/>
            <a:ext cx="1007869" cy="7531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3910010" y="3531919"/>
            <a:ext cx="2061768" cy="788746"/>
            <a:chOff x="3219310" y="654937"/>
            <a:chExt cx="2061768" cy="788746"/>
          </a:xfrm>
        </p:grpSpPr>
        <p:sp>
          <p:nvSpPr>
            <p:cNvPr id="190" name="TextBox 189"/>
            <p:cNvSpPr txBox="1"/>
            <p:nvPr/>
          </p:nvSpPr>
          <p:spPr>
            <a:xfrm>
              <a:off x="3219310" y="807137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92332" y="654937"/>
              <a:ext cx="788746" cy="78874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3" name="Straight Connector 192"/>
          <p:cNvCxnSpPr>
            <a:cxnSpLocks/>
            <a:stCxn id="169" idx="3"/>
            <a:endCxn id="191" idx="7"/>
          </p:cNvCxnSpPr>
          <p:nvPr/>
        </p:nvCxnSpPr>
        <p:spPr>
          <a:xfrm flipH="1">
            <a:off x="5856269" y="3062429"/>
            <a:ext cx="1127818" cy="584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6801102" y="3591059"/>
            <a:ext cx="1574444" cy="486638"/>
            <a:chOff x="4243560" y="795347"/>
            <a:chExt cx="1574444" cy="486638"/>
          </a:xfrm>
        </p:grpSpPr>
        <p:sp>
          <p:nvSpPr>
            <p:cNvPr id="48" name="TextBox 47"/>
            <p:cNvSpPr txBox="1"/>
            <p:nvPr/>
          </p:nvSpPr>
          <p:spPr>
            <a:xfrm>
              <a:off x="4686604" y="795347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243560" y="801984"/>
              <a:ext cx="480001" cy="4800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0" name="Straight Connector 49"/>
          <p:cNvCxnSpPr>
            <a:cxnSpLocks/>
            <a:stCxn id="169" idx="4"/>
            <a:endCxn id="49" idx="0"/>
          </p:cNvCxnSpPr>
          <p:nvPr/>
        </p:nvCxnSpPr>
        <p:spPr>
          <a:xfrm flipH="1">
            <a:off x="7041103" y="3106934"/>
            <a:ext cx="50429" cy="490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  <a:stCxn id="172" idx="7"/>
            <a:endCxn id="49" idx="4"/>
          </p:cNvCxnSpPr>
          <p:nvPr/>
        </p:nvCxnSpPr>
        <p:spPr>
          <a:xfrm flipV="1">
            <a:off x="6504010" y="4077697"/>
            <a:ext cx="537093" cy="207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01164">
            <a:off x="4804988" y="3194346"/>
            <a:ext cx="3230377" cy="17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3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2"/>
          <a:stretch/>
        </p:blipFill>
        <p:spPr>
          <a:xfrm>
            <a:off x="0" y="0"/>
            <a:ext cx="12192000" cy="61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What does it mean for my people?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1810127"/>
            <a:ext cx="1054100" cy="1028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958266"/>
            <a:ext cx="2225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Solutions Architect</a:t>
            </a:r>
          </a:p>
          <a:p>
            <a:r>
              <a:rPr lang="en-US" dirty="0"/>
              <a:t>(Bit blueprint creator)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1810127"/>
            <a:ext cx="1054100" cy="1028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63938" y="2958266"/>
            <a:ext cx="2184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Architect</a:t>
            </a:r>
          </a:p>
          <a:p>
            <a:r>
              <a:rPr lang="en-US" dirty="0"/>
              <a:t>(Stores bits, manages</a:t>
            </a:r>
          </a:p>
          <a:p>
            <a:r>
              <a:rPr lang="en-US" dirty="0"/>
              <a:t>access)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84" y="1810127"/>
            <a:ext cx="1054100" cy="1028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58179" y="2958266"/>
            <a:ext cx="1924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Developer</a:t>
            </a:r>
          </a:p>
          <a:p>
            <a:r>
              <a:rPr lang="en-US" dirty="0"/>
              <a:t>(Describes how to </a:t>
            </a:r>
          </a:p>
          <a:p>
            <a:r>
              <a:rPr lang="en-US" dirty="0"/>
              <a:t>move bits)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3972396"/>
            <a:ext cx="1054100" cy="1028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8200" y="5120535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 Engineer</a:t>
            </a:r>
          </a:p>
          <a:p>
            <a:r>
              <a:rPr lang="en-US" dirty="0"/>
              <a:t>(Moves bits)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3972396"/>
            <a:ext cx="1054100" cy="1028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63938" y="5120535"/>
            <a:ext cx="152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Ops Engineer</a:t>
            </a:r>
          </a:p>
          <a:p>
            <a:r>
              <a:rPr lang="en-US" dirty="0"/>
              <a:t>(Watches bits)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0" y="3972396"/>
            <a:ext cx="1054100" cy="10287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58179" y="5120535"/>
            <a:ext cx="2425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Engineer</a:t>
            </a:r>
          </a:p>
          <a:p>
            <a:r>
              <a:rPr lang="en-US" dirty="0"/>
              <a:t>(Describes how bits are </a:t>
            </a:r>
          </a:p>
          <a:p>
            <a:r>
              <a:rPr lang="en-US" dirty="0"/>
              <a:t>allowed to move)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359" y="1810127"/>
            <a:ext cx="1054100" cy="10287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93754" y="2958266"/>
            <a:ext cx="1974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 Lead</a:t>
            </a:r>
          </a:p>
          <a:p>
            <a:r>
              <a:rPr lang="en-US" dirty="0"/>
              <a:t>(Keeps bit machine</a:t>
            </a:r>
          </a:p>
          <a:p>
            <a:r>
              <a:rPr lang="en-US" dirty="0"/>
              <a:t>well-oiled)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455" y="3972396"/>
            <a:ext cx="1054100" cy="10287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93754" y="5120535"/>
            <a:ext cx="2204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Manager</a:t>
            </a:r>
          </a:p>
          <a:p>
            <a:r>
              <a:rPr lang="en-US" dirty="0"/>
              <a:t>(Fits bits on calendar)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029" y="2508376"/>
            <a:ext cx="1054100" cy="1028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38328" y="3656515"/>
            <a:ext cx="1928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owner</a:t>
            </a:r>
          </a:p>
          <a:p>
            <a:r>
              <a:rPr lang="en-US" dirty="0"/>
              <a:t>(Talks to customer,</a:t>
            </a:r>
          </a:p>
          <a:p>
            <a:r>
              <a:rPr lang="en-US" dirty="0"/>
              <a:t>attempts to talk to</a:t>
            </a:r>
          </a:p>
          <a:p>
            <a:r>
              <a:rPr lang="en-US" dirty="0"/>
              <a:t>bit-team)</a:t>
            </a:r>
          </a:p>
        </p:txBody>
      </p:sp>
    </p:spTree>
    <p:extLst>
      <p:ext uri="{BB962C8B-B14F-4D97-AF65-F5344CB8AC3E}">
        <p14:creationId xmlns:p14="http://schemas.microsoft.com/office/powerpoint/2010/main" val="719997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And how the communicate?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1810127"/>
            <a:ext cx="1054100" cy="1028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958266"/>
            <a:ext cx="2225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Solutions Architect</a:t>
            </a:r>
          </a:p>
          <a:p>
            <a:r>
              <a:rPr lang="en-US" dirty="0"/>
              <a:t>(Bit blueprint creator)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1810127"/>
            <a:ext cx="1054100" cy="1028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63938" y="2958266"/>
            <a:ext cx="2184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Architect</a:t>
            </a:r>
          </a:p>
          <a:p>
            <a:r>
              <a:rPr lang="en-US" dirty="0"/>
              <a:t>(Stores bits, manages</a:t>
            </a:r>
          </a:p>
          <a:p>
            <a:r>
              <a:rPr lang="en-US" dirty="0"/>
              <a:t>access)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84" y="1810127"/>
            <a:ext cx="1054100" cy="1028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58179" y="2958266"/>
            <a:ext cx="1924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Developer</a:t>
            </a:r>
          </a:p>
          <a:p>
            <a:r>
              <a:rPr lang="en-US" dirty="0"/>
              <a:t>(Describes how to </a:t>
            </a:r>
          </a:p>
          <a:p>
            <a:r>
              <a:rPr lang="en-US" dirty="0"/>
              <a:t>move bits)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3972396"/>
            <a:ext cx="1054100" cy="1028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8200" y="5120535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 Engineer</a:t>
            </a:r>
          </a:p>
          <a:p>
            <a:r>
              <a:rPr lang="en-US" dirty="0"/>
              <a:t>(Moves bits)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3972396"/>
            <a:ext cx="1054100" cy="1028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63938" y="5120535"/>
            <a:ext cx="152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Ops Engineer</a:t>
            </a:r>
          </a:p>
          <a:p>
            <a:r>
              <a:rPr lang="en-US" dirty="0"/>
              <a:t>(Watches bits)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0" y="3972396"/>
            <a:ext cx="1054100" cy="10287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58179" y="5120535"/>
            <a:ext cx="2425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Engineer</a:t>
            </a:r>
          </a:p>
          <a:p>
            <a:r>
              <a:rPr lang="en-US" dirty="0"/>
              <a:t>(Describes how bits are </a:t>
            </a:r>
          </a:p>
          <a:p>
            <a:r>
              <a:rPr lang="en-US" dirty="0"/>
              <a:t>allowed to move)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359" y="1810127"/>
            <a:ext cx="1054100" cy="10287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93754" y="2958266"/>
            <a:ext cx="1974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 Lead</a:t>
            </a:r>
          </a:p>
          <a:p>
            <a:r>
              <a:rPr lang="en-US" dirty="0"/>
              <a:t>(Keeps bit machine</a:t>
            </a:r>
          </a:p>
          <a:p>
            <a:r>
              <a:rPr lang="en-US" dirty="0"/>
              <a:t>well-oiled)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455" y="3972396"/>
            <a:ext cx="1054100" cy="10287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93754" y="5120535"/>
            <a:ext cx="2204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Manager</a:t>
            </a:r>
          </a:p>
          <a:p>
            <a:r>
              <a:rPr lang="en-US" dirty="0"/>
              <a:t>(Fits bits on calendar)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029" y="2508376"/>
            <a:ext cx="1054100" cy="1028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38328" y="3656515"/>
            <a:ext cx="1928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owner</a:t>
            </a:r>
          </a:p>
          <a:p>
            <a:r>
              <a:rPr lang="en-US" dirty="0"/>
              <a:t>(Talks to customer,</a:t>
            </a:r>
          </a:p>
          <a:p>
            <a:r>
              <a:rPr lang="en-US" dirty="0"/>
              <a:t>attempts to talk to</a:t>
            </a:r>
          </a:p>
          <a:p>
            <a:r>
              <a:rPr lang="en-US" dirty="0"/>
              <a:t>bit-team)</a:t>
            </a:r>
          </a:p>
        </p:txBody>
      </p:sp>
      <p:cxnSp>
        <p:nvCxnSpPr>
          <p:cNvPr id="6" name="Straight Arrow Connector 5"/>
          <p:cNvCxnSpPr>
            <a:endCxn id="11" idx="1"/>
          </p:cNvCxnSpPr>
          <p:nvPr/>
        </p:nvCxnSpPr>
        <p:spPr>
          <a:xfrm flipV="1">
            <a:off x="2317687" y="2324477"/>
            <a:ext cx="1049856" cy="475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95905" y="2838827"/>
            <a:ext cx="1171638" cy="11335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1548143" y="2958266"/>
            <a:ext cx="36213" cy="10141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7" idx="1"/>
          </p:cNvCxnSpPr>
          <p:nvPr/>
        </p:nvCxnSpPr>
        <p:spPr>
          <a:xfrm flipV="1">
            <a:off x="2317687" y="4486746"/>
            <a:ext cx="1049856" cy="37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1"/>
          </p:cNvCxnSpPr>
          <p:nvPr/>
        </p:nvCxnSpPr>
        <p:spPr>
          <a:xfrm flipH="1" flipV="1">
            <a:off x="2195905" y="1892174"/>
            <a:ext cx="3465879" cy="432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317687" y="2838827"/>
            <a:ext cx="3344097" cy="13710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2195905" y="2661719"/>
            <a:ext cx="3465879" cy="18250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1"/>
          </p:cNvCxnSpPr>
          <p:nvPr/>
        </p:nvCxnSpPr>
        <p:spPr>
          <a:xfrm flipH="1">
            <a:off x="2195905" y="2324477"/>
            <a:ext cx="5901454" cy="16479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317687" y="2508376"/>
            <a:ext cx="5848768" cy="15656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25" idx="1"/>
          </p:cNvCxnSpPr>
          <p:nvPr/>
        </p:nvCxnSpPr>
        <p:spPr>
          <a:xfrm>
            <a:off x="2195905" y="2109457"/>
            <a:ext cx="8015124" cy="913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466217" y="2830112"/>
            <a:ext cx="1666524" cy="1142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285141" y="2982512"/>
            <a:ext cx="289911" cy="9419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17" idx="3"/>
          </p:cNvCxnSpPr>
          <p:nvPr/>
        </p:nvCxnSpPr>
        <p:spPr>
          <a:xfrm flipH="1">
            <a:off x="4421643" y="4470265"/>
            <a:ext cx="1198489" cy="164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9278595" y="3292090"/>
            <a:ext cx="963572" cy="8787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3"/>
            <a:endCxn id="25" idx="1"/>
          </p:cNvCxnSpPr>
          <p:nvPr/>
        </p:nvCxnSpPr>
        <p:spPr>
          <a:xfrm>
            <a:off x="9151459" y="2324477"/>
            <a:ext cx="1059570" cy="6982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833422" y="3148436"/>
            <a:ext cx="3377607" cy="1366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13" idx="2"/>
          </p:cNvCxnSpPr>
          <p:nvPr/>
        </p:nvCxnSpPr>
        <p:spPr>
          <a:xfrm flipV="1">
            <a:off x="6131334" y="2838827"/>
            <a:ext cx="57500" cy="10856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6721354" y="2067049"/>
            <a:ext cx="13760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909837" y="4514024"/>
            <a:ext cx="1198489" cy="164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322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And what products do they support?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0860" y="1539089"/>
            <a:ext cx="5575929" cy="1757587"/>
            <a:chOff x="1141805" y="1810127"/>
            <a:chExt cx="10123324" cy="319096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805" y="1810127"/>
              <a:ext cx="1054100" cy="10287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7543" y="1810127"/>
              <a:ext cx="1054100" cy="10287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1784" y="1810127"/>
              <a:ext cx="1054100" cy="10287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805" y="3972396"/>
              <a:ext cx="1054100" cy="10287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7543" y="3972396"/>
              <a:ext cx="1054100" cy="10287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0880" y="3972396"/>
              <a:ext cx="1054100" cy="10287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7359" y="1810127"/>
              <a:ext cx="1054100" cy="10287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6455" y="3972396"/>
              <a:ext cx="1054100" cy="10287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11029" y="2508376"/>
              <a:ext cx="1054100" cy="1028700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>
              <a:endCxn id="11" idx="1"/>
            </p:cNvCxnSpPr>
            <p:nvPr/>
          </p:nvCxnSpPr>
          <p:spPr>
            <a:xfrm flipV="1">
              <a:off x="2317687" y="2324477"/>
              <a:ext cx="1049856" cy="475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2195905" y="2838827"/>
              <a:ext cx="1171638" cy="113356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1548143" y="2958266"/>
              <a:ext cx="36213" cy="101413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17" idx="1"/>
            </p:cNvCxnSpPr>
            <p:nvPr/>
          </p:nvCxnSpPr>
          <p:spPr>
            <a:xfrm flipV="1">
              <a:off x="2317687" y="4486746"/>
              <a:ext cx="1049856" cy="377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3" idx="1"/>
            </p:cNvCxnSpPr>
            <p:nvPr/>
          </p:nvCxnSpPr>
          <p:spPr>
            <a:xfrm flipH="1" flipV="1">
              <a:off x="2195905" y="1892174"/>
              <a:ext cx="3465879" cy="4323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317687" y="2838827"/>
              <a:ext cx="3344097" cy="13710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2195905" y="2661719"/>
              <a:ext cx="3465879" cy="182502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1" idx="1"/>
            </p:cNvCxnSpPr>
            <p:nvPr/>
          </p:nvCxnSpPr>
          <p:spPr>
            <a:xfrm flipH="1">
              <a:off x="2195905" y="2324477"/>
              <a:ext cx="5901454" cy="164791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2317687" y="2508376"/>
              <a:ext cx="5848768" cy="15656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endCxn id="25" idx="1"/>
            </p:cNvCxnSpPr>
            <p:nvPr/>
          </p:nvCxnSpPr>
          <p:spPr>
            <a:xfrm>
              <a:off x="2195905" y="2109457"/>
              <a:ext cx="8015124" cy="91326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6466217" y="2830112"/>
              <a:ext cx="1666524" cy="11422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8285141" y="2982512"/>
              <a:ext cx="289911" cy="94198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endCxn id="17" idx="3"/>
            </p:cNvCxnSpPr>
            <p:nvPr/>
          </p:nvCxnSpPr>
          <p:spPr>
            <a:xfrm flipH="1">
              <a:off x="4421643" y="4470265"/>
              <a:ext cx="1198489" cy="164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9278595" y="3292090"/>
              <a:ext cx="963572" cy="8787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1" idx="3"/>
              <a:endCxn id="25" idx="1"/>
            </p:cNvCxnSpPr>
            <p:nvPr/>
          </p:nvCxnSpPr>
          <p:spPr>
            <a:xfrm>
              <a:off x="9151459" y="2324477"/>
              <a:ext cx="1059570" cy="69824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6833422" y="3148436"/>
              <a:ext cx="3377607" cy="13669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13" idx="2"/>
            </p:cNvCxnSpPr>
            <p:nvPr/>
          </p:nvCxnSpPr>
          <p:spPr>
            <a:xfrm flipV="1">
              <a:off x="6131334" y="2838827"/>
              <a:ext cx="57500" cy="10856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6721354" y="2067049"/>
              <a:ext cx="137600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>
              <a:off x="6909837" y="4514024"/>
              <a:ext cx="1198489" cy="164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iamond 3"/>
          <p:cNvSpPr/>
          <p:nvPr/>
        </p:nvSpPr>
        <p:spPr>
          <a:xfrm>
            <a:off x="8111905" y="2100897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/>
          <p:cNvSpPr/>
          <p:nvPr/>
        </p:nvSpPr>
        <p:spPr>
          <a:xfrm>
            <a:off x="7369520" y="4341136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gular Pentagon 6"/>
          <p:cNvSpPr/>
          <p:nvPr/>
        </p:nvSpPr>
        <p:spPr>
          <a:xfrm>
            <a:off x="3319094" y="4463358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674036" y="375718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e 28"/>
          <p:cNvSpPr/>
          <p:nvPr/>
        </p:nvSpPr>
        <p:spPr>
          <a:xfrm>
            <a:off x="5781555" y="3013372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Diagonal Stripe 30"/>
          <p:cNvSpPr/>
          <p:nvPr/>
        </p:nvSpPr>
        <p:spPr>
          <a:xfrm>
            <a:off x="1629896" y="3883936"/>
            <a:ext cx="914400" cy="914400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rapezoid 32"/>
          <p:cNvSpPr/>
          <p:nvPr/>
        </p:nvSpPr>
        <p:spPr>
          <a:xfrm>
            <a:off x="10818891" y="2008146"/>
            <a:ext cx="914400" cy="12161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319319" y="2137118"/>
            <a:ext cx="1792586" cy="420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7" idx="0"/>
          </p:cNvCxnSpPr>
          <p:nvPr/>
        </p:nvCxnSpPr>
        <p:spPr>
          <a:xfrm>
            <a:off x="3567525" y="3522617"/>
            <a:ext cx="231629" cy="9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1" idx="3"/>
          </p:cNvCxnSpPr>
          <p:nvPr/>
        </p:nvCxnSpPr>
        <p:spPr>
          <a:xfrm>
            <a:off x="2261580" y="3324853"/>
            <a:ext cx="54116" cy="559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29" idx="2"/>
          </p:cNvCxnSpPr>
          <p:nvPr/>
        </p:nvCxnSpPr>
        <p:spPr>
          <a:xfrm>
            <a:off x="5129540" y="3177513"/>
            <a:ext cx="652015" cy="293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749081" y="3367275"/>
            <a:ext cx="2515932" cy="1766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007047" y="2483280"/>
            <a:ext cx="4585507" cy="158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278604" y="1966818"/>
            <a:ext cx="4737655" cy="106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 txBox="1">
            <a:spLocks/>
          </p:cNvSpPr>
          <p:nvPr/>
        </p:nvSpPr>
        <p:spPr>
          <a:xfrm>
            <a:off x="500659" y="51547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Is this customer-centric?</a:t>
            </a:r>
          </a:p>
        </p:txBody>
      </p:sp>
    </p:spTree>
    <p:extLst>
      <p:ext uri="{BB962C8B-B14F-4D97-AF65-F5344CB8AC3E}">
        <p14:creationId xmlns:p14="http://schemas.microsoft.com/office/powerpoint/2010/main" val="1796851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Product Teams</a:t>
            </a:r>
          </a:p>
        </p:txBody>
      </p:sp>
      <p:sp>
        <p:nvSpPr>
          <p:cNvPr id="4" name="Diamond 3"/>
          <p:cNvSpPr/>
          <p:nvPr/>
        </p:nvSpPr>
        <p:spPr>
          <a:xfrm>
            <a:off x="8111905" y="2100897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/>
          <p:cNvSpPr/>
          <p:nvPr/>
        </p:nvSpPr>
        <p:spPr>
          <a:xfrm>
            <a:off x="7369520" y="4341136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gular Pentagon 6"/>
          <p:cNvSpPr/>
          <p:nvPr/>
        </p:nvSpPr>
        <p:spPr>
          <a:xfrm>
            <a:off x="3057683" y="3757188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791287" y="445718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e 28"/>
          <p:cNvSpPr/>
          <p:nvPr/>
        </p:nvSpPr>
        <p:spPr>
          <a:xfrm>
            <a:off x="5048224" y="2098258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rapezoid 32"/>
          <p:cNvSpPr/>
          <p:nvPr/>
        </p:nvSpPr>
        <p:spPr>
          <a:xfrm>
            <a:off x="10818891" y="2008146"/>
            <a:ext cx="914400" cy="12161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37" y="1520821"/>
            <a:ext cx="473708" cy="46229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67" y="2310492"/>
            <a:ext cx="473708" cy="46229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94" y="3108035"/>
            <a:ext cx="473708" cy="46229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83" y="2875470"/>
            <a:ext cx="473708" cy="46229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8" y="2079346"/>
            <a:ext cx="473708" cy="46229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75" y="1350512"/>
            <a:ext cx="473708" cy="46229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739" y="1717446"/>
            <a:ext cx="473708" cy="46229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69" y="2507117"/>
            <a:ext cx="473708" cy="46229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96" y="3304660"/>
            <a:ext cx="473708" cy="4622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685" y="3072095"/>
            <a:ext cx="473708" cy="46229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660" y="2275971"/>
            <a:ext cx="473708" cy="46229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077" y="1547137"/>
            <a:ext cx="473708" cy="462293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919" y="1635021"/>
            <a:ext cx="473708" cy="462293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49" y="2424692"/>
            <a:ext cx="473708" cy="46229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276" y="3222235"/>
            <a:ext cx="473708" cy="462293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865" y="2989670"/>
            <a:ext cx="473708" cy="46229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840" y="2193546"/>
            <a:ext cx="473708" cy="46229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257" y="1464712"/>
            <a:ext cx="473708" cy="462293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125" y="3370865"/>
            <a:ext cx="473708" cy="46229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55" y="4160536"/>
            <a:ext cx="473708" cy="4622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482" y="4958079"/>
            <a:ext cx="473708" cy="46229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71" y="4725514"/>
            <a:ext cx="473708" cy="46229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46" y="3929390"/>
            <a:ext cx="473708" cy="46229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463" y="3200556"/>
            <a:ext cx="473708" cy="46229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457" y="4016940"/>
            <a:ext cx="473708" cy="46229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187" y="4806611"/>
            <a:ext cx="473708" cy="46229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814" y="5604154"/>
            <a:ext cx="473708" cy="46229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403" y="5371589"/>
            <a:ext cx="473708" cy="46229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78" y="4575465"/>
            <a:ext cx="473708" cy="462293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795" y="3846631"/>
            <a:ext cx="473708" cy="462293"/>
          </a:xfrm>
          <a:prstGeom prst="rect">
            <a:avLst/>
          </a:prstGeom>
        </p:spPr>
      </p:pic>
      <p:sp>
        <p:nvSpPr>
          <p:cNvPr id="92" name="Diagonal Stripe 91"/>
          <p:cNvSpPr/>
          <p:nvPr/>
        </p:nvSpPr>
        <p:spPr>
          <a:xfrm>
            <a:off x="1238752" y="2046569"/>
            <a:ext cx="914400" cy="914400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833" y="1707009"/>
            <a:ext cx="473708" cy="46229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563" y="2496680"/>
            <a:ext cx="473708" cy="46229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190" y="3294223"/>
            <a:ext cx="473708" cy="462293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779" y="3061658"/>
            <a:ext cx="473708" cy="46229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754" y="2265534"/>
            <a:ext cx="473708" cy="462293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71" y="1536700"/>
            <a:ext cx="473708" cy="46229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490" y="3970968"/>
            <a:ext cx="473708" cy="46229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20" y="4760639"/>
            <a:ext cx="473708" cy="46229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847" y="5558182"/>
            <a:ext cx="473708" cy="46229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436" y="5325617"/>
            <a:ext cx="473708" cy="46229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411" y="4529493"/>
            <a:ext cx="473708" cy="462293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828" y="3800659"/>
            <a:ext cx="473708" cy="462293"/>
          </a:xfrm>
          <a:prstGeom prst="rect">
            <a:avLst/>
          </a:prstGeom>
        </p:spPr>
      </p:pic>
      <p:sp>
        <p:nvSpPr>
          <p:cNvPr id="66" name="Title 1"/>
          <p:cNvSpPr txBox="1">
            <a:spLocks/>
          </p:cNvSpPr>
          <p:nvPr/>
        </p:nvSpPr>
        <p:spPr>
          <a:xfrm>
            <a:off x="500659" y="5154704"/>
            <a:ext cx="112326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customer-centric, means </a:t>
            </a:r>
            <a:r>
              <a:rPr lang="en-US" dirty="0">
                <a:sym typeface="Wingdings"/>
              </a:rPr>
              <a:t>’</a:t>
            </a:r>
            <a:r>
              <a:rPr lang="en-US" dirty="0" err="1">
                <a:sym typeface="Wingdings"/>
              </a:rPr>
              <a:t>er</a:t>
            </a:r>
            <a:r>
              <a:rPr lang="en-US" dirty="0">
                <a:sym typeface="Wingdings"/>
              </a:rPr>
              <a:t> customers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328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Don</a:t>
            </a:r>
            <a:r>
              <a:rPr lang="mr-IN" b="1" dirty="0">
                <a:solidFill>
                  <a:schemeClr val="accent4"/>
                </a:solidFill>
              </a:rPr>
              <a:t>’</a:t>
            </a:r>
            <a:r>
              <a:rPr lang="en-US" b="1" dirty="0">
                <a:solidFill>
                  <a:schemeClr val="accent4"/>
                </a:solidFill>
              </a:rPr>
              <a:t>t fire your way to innovation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838200" y="1530036"/>
            <a:ext cx="10515600" cy="4646927"/>
          </a:xfrm>
        </p:spPr>
        <p:txBody>
          <a:bodyPr>
            <a:normAutofit/>
          </a:bodyPr>
          <a:lstStyle/>
          <a:p>
            <a:r>
              <a:rPr lang="en-US" dirty="0"/>
              <a:t>Instead, seek to merge skill with responsibility</a:t>
            </a:r>
          </a:p>
          <a:p>
            <a:r>
              <a:rPr lang="en-US" dirty="0"/>
              <a:t>Your people, instead of being glorified bit managers, can do what they are good at </a:t>
            </a:r>
            <a:r>
              <a:rPr lang="mr-IN" dirty="0"/>
              <a:t>–</a:t>
            </a:r>
            <a:r>
              <a:rPr lang="en-US" dirty="0"/>
              <a:t> injecting creativity</a:t>
            </a:r>
          </a:p>
          <a:p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 rot="1895605">
            <a:off x="2589291" y="4255130"/>
            <a:ext cx="2797521" cy="105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8809481">
            <a:off x="5546045" y="4230352"/>
            <a:ext cx="2797521" cy="105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07398" y="5178582"/>
            <a:ext cx="986828" cy="371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Skill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418554" y="5178582"/>
            <a:ext cx="155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Responsibility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4692804" y="3604793"/>
            <a:ext cx="1582848" cy="105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816939" y="3208059"/>
            <a:ext cx="541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Creativity </a:t>
            </a:r>
            <a:r>
              <a:rPr lang="en-US" baseline="30000" dirty="0"/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98050" y="5757902"/>
            <a:ext cx="69816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aseline="30000" dirty="0"/>
              <a:t>1</a:t>
            </a:r>
            <a:r>
              <a:rPr lang="en-US" dirty="0"/>
              <a:t> what people are still better at than </a:t>
            </a:r>
            <a:r>
              <a:rPr lang="en-US"/>
              <a:t>computers, for </a:t>
            </a:r>
            <a:r>
              <a:rPr lang="en-US" dirty="0"/>
              <a:t>the time being</a:t>
            </a:r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476020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governance? 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“We standardized on Java!”</a:t>
            </a:r>
          </a:p>
          <a:p>
            <a:r>
              <a:rPr lang="en-US" dirty="0"/>
              <a:t>“We only run [insert OS here]!”</a:t>
            </a:r>
          </a:p>
          <a:p>
            <a:r>
              <a:rPr lang="en-US" dirty="0"/>
              <a:t>“We only use [insert framework here]!”</a:t>
            </a:r>
          </a:p>
          <a:p>
            <a:endParaRPr lang="en-US" dirty="0"/>
          </a:p>
          <a:p>
            <a:r>
              <a:rPr lang="en-US" dirty="0"/>
              <a:t>The above are the result of trying to solve the Principal-agent problem: “the agent knows some things that the principal does not, and it is too costly for the principal to monitor every action that the agent take” (“Misbehaving: The Making of Behavioral Economics.”)</a:t>
            </a:r>
          </a:p>
          <a:p>
            <a:r>
              <a:rPr lang="en-US" dirty="0"/>
              <a:t>So instead of monitoring every action, the principal (IT Governance) reduces the jurisdiction(?), and thus cost, to govern.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6176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dark underbelly of limiting choice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By being prescriptive about standards, you’ve succeeded in reducing the governance cost</a:t>
            </a:r>
          </a:p>
          <a:p>
            <a:r>
              <a:rPr lang="en-US" dirty="0"/>
              <a:t>(Applause!)</a:t>
            </a:r>
          </a:p>
          <a:p>
            <a:r>
              <a:rPr lang="en-US" dirty="0"/>
              <a:t>But you’ve prohibitively raised the cost of experimentation.</a:t>
            </a:r>
          </a:p>
          <a:p>
            <a:r>
              <a:rPr lang="en-US" dirty="0"/>
              <a:t>Your talented high-dollar developers can only use the hammer you’ve provided.</a:t>
            </a:r>
          </a:p>
          <a:p>
            <a:r>
              <a:rPr lang="en-US" dirty="0"/>
              <a:t>(Insert Hammer/Nail)</a:t>
            </a:r>
          </a:p>
          <a:p>
            <a:r>
              <a:rPr lang="en-US" dirty="0"/>
              <a:t>Don’t be surprised if your talent leaves</a:t>
            </a:r>
          </a:p>
          <a:p>
            <a:r>
              <a:rPr lang="en-US" dirty="0"/>
              <a:t>Or worse, you talent only starts to see nails.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40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are proposing the wild west, except with modern weapons?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7862180" cy="4351338"/>
          </a:xfrm>
        </p:spPr>
        <p:txBody>
          <a:bodyPr/>
          <a:lstStyle/>
          <a:p>
            <a:r>
              <a:rPr lang="en-US" dirty="0"/>
              <a:t>No.</a:t>
            </a:r>
          </a:p>
          <a:p>
            <a:r>
              <a:rPr lang="en-US" dirty="0"/>
              <a:t>With evolutionary architectures, strict data access policies, serverless technologies, and infrastructure-as-code, you can simultaneously allow variation and have cheaper, more reliable IT governance that you ever imagined possible.</a:t>
            </a:r>
          </a:p>
          <a:p>
            <a:r>
              <a:rPr lang="en-US" dirty="0"/>
              <a:t>The tools aren't here yet, but they’re coming quick.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380" y="2523607"/>
            <a:ext cx="3159816" cy="210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0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Adoption Paths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199" y="1825625"/>
            <a:ext cx="10795503" cy="4351338"/>
          </a:xfrm>
        </p:spPr>
        <p:txBody>
          <a:bodyPr/>
          <a:lstStyle/>
          <a:p>
            <a:r>
              <a:rPr lang="en-US" dirty="0"/>
              <a:t>Build vs Buy equation begins to change</a:t>
            </a:r>
          </a:p>
          <a:p>
            <a:pPr lvl="1"/>
            <a:r>
              <a:rPr lang="en-US" dirty="0"/>
              <a:t>If you have to customize *anything*, you may want to build</a:t>
            </a:r>
          </a:p>
          <a:p>
            <a:r>
              <a:rPr lang="en-US" dirty="0"/>
              <a:t>Come back to activation energy</a:t>
            </a:r>
          </a:p>
          <a:p>
            <a:pPr lvl="1"/>
            <a:r>
              <a:rPr lang="en-US" dirty="0"/>
              <a:t>Experiment with internal tools</a:t>
            </a:r>
          </a:p>
          <a:p>
            <a:pPr lvl="1"/>
            <a:r>
              <a:rPr lang="en-US" dirty="0"/>
              <a:t>Greenfield “Shining City on the Hill” model</a:t>
            </a:r>
          </a:p>
          <a:p>
            <a:pPr lvl="1"/>
            <a:r>
              <a:rPr lang="en-US" dirty="0"/>
              <a:t>Skunkworks</a:t>
            </a:r>
          </a:p>
          <a:p>
            <a:pPr lvl="1"/>
            <a:r>
              <a:rPr lang="en-US" dirty="0"/>
              <a:t>Others?</a:t>
            </a:r>
          </a:p>
        </p:txBody>
      </p:sp>
    </p:spTree>
    <p:extLst>
      <p:ext uri="{BB962C8B-B14F-4D97-AF65-F5344CB8AC3E}">
        <p14:creationId xmlns:p14="http://schemas.microsoft.com/office/powerpoint/2010/main" val="193236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4" b="2027"/>
          <a:stretch/>
        </p:blipFill>
        <p:spPr>
          <a:xfrm>
            <a:off x="0" y="-10633"/>
            <a:ext cx="12192000" cy="6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368"/>
          <a:stretch/>
        </p:blipFill>
        <p:spPr>
          <a:xfrm>
            <a:off x="0" y="0"/>
            <a:ext cx="12192000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 still have problems</a:t>
            </a:r>
          </a:p>
        </p:txBody>
      </p:sp>
    </p:spTree>
    <p:extLst>
      <p:ext uri="{BB962C8B-B14F-4D97-AF65-F5344CB8AC3E}">
        <p14:creationId xmlns:p14="http://schemas.microsoft.com/office/powerpoint/2010/main" val="68287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3" b="6250"/>
          <a:stretch/>
        </p:blipFill>
        <p:spPr>
          <a:xfrm>
            <a:off x="0" y="0"/>
            <a:ext cx="12192000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r="17130"/>
          <a:stretch/>
        </p:blipFill>
        <p:spPr>
          <a:xfrm>
            <a:off x="-1" y="0"/>
            <a:ext cx="12192001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6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</TotalTime>
  <Words>1169</Words>
  <Application>Microsoft Office PowerPoint</Application>
  <PresentationFormat>Widescreen</PresentationFormat>
  <Paragraphs>237</Paragraphs>
  <Slides>48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Gabriola</vt:lpstr>
      <vt:lpstr>Lucida Handwriting</vt:lpstr>
      <vt:lpstr>Mangal</vt:lpstr>
      <vt:lpstr>Wingdings</vt:lpstr>
      <vt:lpstr>Office Theme</vt:lpstr>
      <vt:lpstr>PowerPoint Presentation</vt:lpstr>
      <vt:lpstr>PowerPoint Presentation</vt:lpstr>
      <vt:lpstr>Your business  doesn’t have technology problems</vt:lpstr>
      <vt:lpstr>PowerPoint Presentation</vt:lpstr>
      <vt:lpstr>PowerPoint Presentation</vt:lpstr>
      <vt:lpstr>PowerPoint Presentation</vt:lpstr>
      <vt:lpstr>You still have problems</vt:lpstr>
      <vt:lpstr>PowerPoint Presentation</vt:lpstr>
      <vt:lpstr>PowerPoint Presentation</vt:lpstr>
      <vt:lpstr>PowerPoint Presentation</vt:lpstr>
      <vt:lpstr>You don’t have technology problems</vt:lpstr>
      <vt:lpstr>How much time does IT spend on solving business problems?</vt:lpstr>
      <vt:lpstr>PowerPoint Presentation</vt:lpstr>
      <vt:lpstr>You already know what you should be doing to improve this</vt:lpstr>
      <vt:lpstr>We have nothing new to say about what you should be doing</vt:lpstr>
      <vt:lpstr>PowerPoint Presentation</vt:lpstr>
      <vt:lpstr>Why have so few done it?</vt:lpstr>
      <vt:lpstr>PowerPoint Presentation</vt:lpstr>
      <vt:lpstr>PowerPoint Presentation</vt:lpstr>
      <vt:lpstr>PowerPoint Presentation</vt:lpstr>
      <vt:lpstr>PowerPoint Presentation</vt:lpstr>
      <vt:lpstr>What is serverless?</vt:lpstr>
      <vt:lpstr>PowerPoint Presentation</vt:lpstr>
      <vt:lpstr>PowerPoint Presentation</vt:lpstr>
      <vt:lpstr>Serverless as catalyst</vt:lpstr>
      <vt:lpstr>PowerPoint Presentation</vt:lpstr>
      <vt:lpstr>PowerPoint Presentation</vt:lpstr>
      <vt:lpstr>Data driven decision making</vt:lpstr>
      <vt:lpstr>Small, product focused teams</vt:lpstr>
      <vt:lpstr>Cloud adoption &amp; automation</vt:lpstr>
      <vt:lpstr>Discovery through experimentation</vt:lpstr>
      <vt:lpstr>Unique value proposition to DevOps laggards</vt:lpstr>
      <vt:lpstr>PowerPoint Presentation</vt:lpstr>
      <vt:lpstr>Challenges</vt:lpstr>
      <vt:lpstr>Where it’s already started</vt:lpstr>
      <vt:lpstr>PowerPoint Presentation</vt:lpstr>
      <vt:lpstr>PowerPoint Presentation</vt:lpstr>
      <vt:lpstr>PowerPoint Presentation</vt:lpstr>
      <vt:lpstr>PowerPoint Presentation</vt:lpstr>
      <vt:lpstr>What does it mean for my people?</vt:lpstr>
      <vt:lpstr>And how the communicate?</vt:lpstr>
      <vt:lpstr>And what products do they support?</vt:lpstr>
      <vt:lpstr>Product Teams</vt:lpstr>
      <vt:lpstr>Don’t fire your way to innovation</vt:lpstr>
      <vt:lpstr>But what about governance? </vt:lpstr>
      <vt:lpstr>The dark underbelly of limiting choice</vt:lpstr>
      <vt:lpstr>So you are proposing the wild west, except with modern weapons?</vt:lpstr>
      <vt:lpstr>Adoption Paths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Manwaring</dc:creator>
  <cp:lastModifiedBy>Phillip Manwaring</cp:lastModifiedBy>
  <cp:revision>331</cp:revision>
  <dcterms:created xsi:type="dcterms:W3CDTF">2017-02-16T16:12:13Z</dcterms:created>
  <dcterms:modified xsi:type="dcterms:W3CDTF">2017-03-10T01:35:42Z</dcterms:modified>
</cp:coreProperties>
</file>